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27">
          <p15:clr>
            <a:srgbClr val="747775"/>
          </p15:clr>
        </p15:guide>
      </p15:sldGuideLst>
    </p:ext>
    <p:ext uri="GoogleSlidesCustomDataVersion2">
      <go:slidesCustomData xmlns:go="http://customooxmlschemas.google.com/" r:id="rId36" roundtripDataSignature="AMtx7mj6nOA0HZIGfC+DtRzAuXEgFO8t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72963a97b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72963a97b3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2963a97b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72963a97b3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72963a97b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72963a97b3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1b30e10f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71b30e10fd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1b30e10f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71b30e10fd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71b30e10fd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71b30e10fd_1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b30e10fd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71b30e10fd_1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71b30e10fd_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71b30e10fd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3d58466d6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73d58466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73d741f5d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73d741f5de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3d741f5de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73d741f5d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3d741f5de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73d741f5d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73d741f5de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73d741f5d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73d741f5de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73d741f5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724972931c_3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724972931c_3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22f85438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722f8543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22f854389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722f85438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2963a97b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372963a97b3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2963a97b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72963a97b3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2963a97b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72963a97b3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2963a97b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72963a97b3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2963a97b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72963a97b3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72963a97b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72963a97b3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0.jpg"/><Relationship Id="rId6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yellow and orange background&#10;&#10;AI-generated content may be incorrect." id="13" name="Google Shape;1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56" y="0"/>
            <a:ext cx="913828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410" y="668041"/>
            <a:ext cx="5949176" cy="362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24972931c_3_160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g3724972931c_3_16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C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C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C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C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background with a triangle pattern&#10;&#10;Description automatically generated with medium confidence" id="95" name="Google Shape;95;g3724972931c_3_163"/>
          <p:cNvPicPr preferRelativeResize="0"/>
          <p:nvPr/>
        </p:nvPicPr>
        <p:blipFill rotWithShape="1">
          <a:blip r:embed="rId2">
            <a:alphaModFix/>
          </a:blip>
          <a:srcRect b="0" l="26675" r="0" t="0"/>
          <a:stretch/>
        </p:blipFill>
        <p:spPr>
          <a:xfrm>
            <a:off x="0" y="-37694"/>
            <a:ext cx="9342120" cy="518119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724972931c_3_163"/>
          <p:cNvSpPr txBox="1"/>
          <p:nvPr>
            <p:ph type="ctrTitle"/>
          </p:nvPr>
        </p:nvSpPr>
        <p:spPr>
          <a:xfrm>
            <a:off x="540327" y="1330036"/>
            <a:ext cx="38370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g3724972931c_3_163"/>
          <p:cNvSpPr txBox="1"/>
          <p:nvPr>
            <p:ph idx="1" type="subTitle"/>
          </p:nvPr>
        </p:nvSpPr>
        <p:spPr>
          <a:xfrm>
            <a:off x="540327" y="2270956"/>
            <a:ext cx="3830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i="1" sz="1500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g3724972931c_3_163"/>
          <p:cNvSpPr txBox="1"/>
          <p:nvPr>
            <p:ph idx="2" type="body"/>
          </p:nvPr>
        </p:nvSpPr>
        <p:spPr>
          <a:xfrm>
            <a:off x="540544" y="3401616"/>
            <a:ext cx="387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 sz="1500">
                <a:solidFill>
                  <a:srgbClr val="E13B4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o"/>
              <a:defRPr>
                <a:solidFill>
                  <a:srgbClr val="D1345D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>
                <a:solidFill>
                  <a:srgbClr val="D1345D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>
                <a:solidFill>
                  <a:srgbClr val="D1345D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D1345D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g3724972931c_3_163"/>
          <p:cNvSpPr txBox="1"/>
          <p:nvPr>
            <p:ph idx="3" type="body"/>
          </p:nvPr>
        </p:nvSpPr>
        <p:spPr>
          <a:xfrm>
            <a:off x="540544" y="3675460"/>
            <a:ext cx="3879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g3724972931c_3_163"/>
          <p:cNvSpPr txBox="1"/>
          <p:nvPr>
            <p:ph idx="4" type="body"/>
          </p:nvPr>
        </p:nvSpPr>
        <p:spPr>
          <a:xfrm>
            <a:off x="540327" y="4271476"/>
            <a:ext cx="1752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>
                <a:solidFill>
                  <a:srgbClr val="A58DF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black background with blue and red text&#10;&#10;Description automatically generated" id="101" name="Google Shape;101;g3724972931c_3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3861" y="74129"/>
            <a:ext cx="1884157" cy="82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724972931c_3_163"/>
          <p:cNvSpPr/>
          <p:nvPr/>
        </p:nvSpPr>
        <p:spPr>
          <a:xfrm>
            <a:off x="357808" y="4752893"/>
            <a:ext cx="2659800" cy="33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Agenda Slid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24972931c_3_172"/>
          <p:cNvSpPr/>
          <p:nvPr/>
        </p:nvSpPr>
        <p:spPr>
          <a:xfrm>
            <a:off x="0" y="0"/>
            <a:ext cx="3543300" cy="51435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3724972931c_3_172"/>
          <p:cNvSpPr/>
          <p:nvPr/>
        </p:nvSpPr>
        <p:spPr>
          <a:xfrm rot="-5400000">
            <a:off x="3009936" y="1016732"/>
            <a:ext cx="530700" cy="548100"/>
          </a:xfrm>
          <a:prstGeom prst="parallelogram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724972931c_3_172"/>
          <p:cNvSpPr/>
          <p:nvPr/>
        </p:nvSpPr>
        <p:spPr>
          <a:xfrm>
            <a:off x="3001236" y="935044"/>
            <a:ext cx="1627800" cy="489300"/>
          </a:xfrm>
          <a:prstGeom prst="rect">
            <a:avLst/>
          </a:prstGeom>
          <a:gradFill>
            <a:gsLst>
              <a:gs pos="0">
                <a:srgbClr val="4B00FF"/>
              </a:gs>
              <a:gs pos="96000">
                <a:srgbClr val="EF4137"/>
              </a:gs>
              <a:gs pos="100000">
                <a:srgbClr val="EF4137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g3724972931c_3_172"/>
          <p:cNvSpPr txBox="1"/>
          <p:nvPr/>
        </p:nvSpPr>
        <p:spPr>
          <a:xfrm>
            <a:off x="3281084" y="952720"/>
            <a:ext cx="129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CA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724972931c_3_172"/>
          <p:cNvSpPr txBox="1"/>
          <p:nvPr>
            <p:ph idx="1" type="body"/>
          </p:nvPr>
        </p:nvSpPr>
        <p:spPr>
          <a:xfrm>
            <a:off x="3886200" y="1556147"/>
            <a:ext cx="46293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erson holding a computer&#10;&#10;Description automatically generated" id="109" name="Google Shape;109;g3724972931c_3_172"/>
          <p:cNvPicPr preferRelativeResize="0"/>
          <p:nvPr/>
        </p:nvPicPr>
        <p:blipFill rotWithShape="1">
          <a:blip r:embed="rId2">
            <a:alphaModFix/>
          </a:blip>
          <a:srcRect b="0" l="31991" r="0" t="0"/>
          <a:stretch/>
        </p:blipFill>
        <p:spPr>
          <a:xfrm>
            <a:off x="0" y="9144"/>
            <a:ext cx="5248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">
  <p:cSld name="Transition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urple and pink arrow in the clouds&#10;&#10;Description automatically generated" id="111" name="Google Shape;111;g3724972931c_3_1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54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724972931c_3_17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g3724972931c_3_1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14" name="Google Shape;114;g3724972931c_3_179"/>
          <p:cNvSpPr txBox="1"/>
          <p:nvPr>
            <p:ph idx="1" type="body"/>
          </p:nvPr>
        </p:nvSpPr>
        <p:spPr>
          <a:xfrm>
            <a:off x="645319" y="1035844"/>
            <a:ext cx="3456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  <a:defRPr b="1" sz="2700">
                <a:solidFill>
                  <a:srgbClr val="E13B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g3724972931c_3_179"/>
          <p:cNvSpPr txBox="1"/>
          <p:nvPr>
            <p:ph idx="2" type="body"/>
          </p:nvPr>
        </p:nvSpPr>
        <p:spPr>
          <a:xfrm>
            <a:off x="645319" y="1533525"/>
            <a:ext cx="3456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16" name="Google Shape;116;g3724972931c_3_179"/>
          <p:cNvGrpSpPr/>
          <p:nvPr/>
        </p:nvGrpSpPr>
        <p:grpSpPr>
          <a:xfrm>
            <a:off x="327709" y="4855391"/>
            <a:ext cx="1359096" cy="165825"/>
            <a:chOff x="436945" y="6473854"/>
            <a:chExt cx="1812128" cy="221100"/>
          </a:xfrm>
        </p:grpSpPr>
        <p:pic>
          <p:nvPicPr>
            <p:cNvPr descr="Shape&#10;&#10;Description automatically generated" id="117" name="Google Shape;117;g3724972931c_3_1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3724972931c_3_179"/>
            <p:cNvSpPr txBox="1"/>
            <p:nvPr/>
          </p:nvSpPr>
          <p:spPr>
            <a:xfrm>
              <a:off x="852273" y="6473854"/>
              <a:ext cx="13968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CA" sz="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© 202</a:t>
              </a:r>
              <a:r>
                <a:rPr lang="en-CA" sz="700">
                  <a:solidFill>
                    <a:schemeClr val="dk1"/>
                  </a:solidFill>
                </a:rPr>
                <a:t>5</a:t>
              </a:r>
              <a:r>
                <a:rPr b="0" i="0" lang="en-CA" sz="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AppViewX, Inc.</a:t>
              </a:r>
              <a:endPara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24972931c_3_188"/>
          <p:cNvSpPr txBox="1"/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g3724972931c_3_188"/>
          <p:cNvSpPr txBox="1"/>
          <p:nvPr>
            <p:ph idx="1" type="body"/>
          </p:nvPr>
        </p:nvSpPr>
        <p:spPr>
          <a:xfrm>
            <a:off x="628650" y="824345"/>
            <a:ext cx="7886700" cy="3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24972931c_3_191"/>
          <p:cNvSpPr txBox="1"/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g3724972931c_3_191"/>
          <p:cNvSpPr txBox="1"/>
          <p:nvPr>
            <p:ph idx="1" type="body"/>
          </p:nvPr>
        </p:nvSpPr>
        <p:spPr>
          <a:xfrm>
            <a:off x="628650" y="894229"/>
            <a:ext cx="38862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g3724972931c_3_191"/>
          <p:cNvSpPr txBox="1"/>
          <p:nvPr>
            <p:ph idx="2" type="body"/>
          </p:nvPr>
        </p:nvSpPr>
        <p:spPr>
          <a:xfrm>
            <a:off x="4629150" y="894229"/>
            <a:ext cx="38862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yellow and orange background with a pattern&#10;&#10;AI-generated content may be incorrect.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56" y="0"/>
            <a:ext cx="913828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40" y="-13532"/>
            <a:ext cx="2481145" cy="151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972931c_3_195"/>
          <p:cNvSpPr txBox="1"/>
          <p:nvPr>
            <p:ph type="title"/>
          </p:nvPr>
        </p:nvSpPr>
        <p:spPr>
          <a:xfrm>
            <a:off x="629841" y="273844"/>
            <a:ext cx="7886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g3724972931c_3_195"/>
          <p:cNvSpPr txBox="1"/>
          <p:nvPr>
            <p:ph idx="1" type="body"/>
          </p:nvPr>
        </p:nvSpPr>
        <p:spPr>
          <a:xfrm>
            <a:off x="629841" y="911244"/>
            <a:ext cx="3868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b="1" sz="2100">
                <a:solidFill>
                  <a:srgbClr val="E13B4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9" name="Google Shape;129;g3724972931c_3_195"/>
          <p:cNvSpPr txBox="1"/>
          <p:nvPr>
            <p:ph idx="2" type="body"/>
          </p:nvPr>
        </p:nvSpPr>
        <p:spPr>
          <a:xfrm>
            <a:off x="629841" y="1529177"/>
            <a:ext cx="38685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g3724972931c_3_195"/>
          <p:cNvSpPr txBox="1"/>
          <p:nvPr>
            <p:ph idx="3" type="body"/>
          </p:nvPr>
        </p:nvSpPr>
        <p:spPr>
          <a:xfrm>
            <a:off x="4629150" y="911244"/>
            <a:ext cx="3887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b="1" sz="2100">
                <a:solidFill>
                  <a:srgbClr val="E13B4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1" name="Google Shape;131;g3724972931c_3_195"/>
          <p:cNvSpPr txBox="1"/>
          <p:nvPr>
            <p:ph idx="4" type="body"/>
          </p:nvPr>
        </p:nvSpPr>
        <p:spPr>
          <a:xfrm>
            <a:off x="4629150" y="1529177"/>
            <a:ext cx="38874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24972931c_3_201"/>
          <p:cNvSpPr txBox="1"/>
          <p:nvPr>
            <p:ph type="title"/>
          </p:nvPr>
        </p:nvSpPr>
        <p:spPr>
          <a:xfrm>
            <a:off x="629841" y="342900"/>
            <a:ext cx="29490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g3724972931c_3_201"/>
          <p:cNvSpPr/>
          <p:nvPr>
            <p:ph idx="2" type="pic"/>
          </p:nvPr>
        </p:nvSpPr>
        <p:spPr>
          <a:xfrm>
            <a:off x="3887391" y="342901"/>
            <a:ext cx="4629300" cy="4053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5" name="Google Shape;135;g3724972931c_3_201"/>
          <p:cNvSpPr txBox="1"/>
          <p:nvPr>
            <p:ph idx="1" type="body"/>
          </p:nvPr>
        </p:nvSpPr>
        <p:spPr>
          <a:xfrm>
            <a:off x="629841" y="1264024"/>
            <a:ext cx="2949000" cy="3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Light">
  <p:cSld name="1_TEXT - Light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24972931c_3_205"/>
          <p:cNvSpPr txBox="1"/>
          <p:nvPr>
            <p:ph type="title"/>
          </p:nvPr>
        </p:nvSpPr>
        <p:spPr>
          <a:xfrm>
            <a:off x="403411" y="273844"/>
            <a:ext cx="8112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1_Title and Conte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24972931c_3_20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pic>
        <p:nvPicPr>
          <p:cNvPr id="140" name="Google Shape;140;g3724972931c_3_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1350" y="4252931"/>
            <a:ext cx="2122650" cy="89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724972931c_3_207"/>
          <p:cNvSpPr txBox="1"/>
          <p:nvPr>
            <p:ph type="title"/>
          </p:nvPr>
        </p:nvSpPr>
        <p:spPr>
          <a:xfrm>
            <a:off x="403411" y="273844"/>
            <a:ext cx="41685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g3724972931c_3_207"/>
          <p:cNvSpPr/>
          <p:nvPr/>
        </p:nvSpPr>
        <p:spPr>
          <a:xfrm>
            <a:off x="403412" y="1015679"/>
            <a:ext cx="2244300" cy="1718700"/>
          </a:xfrm>
          <a:prstGeom prst="roundRect">
            <a:avLst>
              <a:gd fmla="val 4167" name="adj"/>
            </a:avLst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3724972931c_3_207"/>
          <p:cNvSpPr txBox="1"/>
          <p:nvPr>
            <p:ph idx="1" type="body"/>
          </p:nvPr>
        </p:nvSpPr>
        <p:spPr>
          <a:xfrm>
            <a:off x="512180" y="1146180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g3724972931c_3_207"/>
          <p:cNvSpPr/>
          <p:nvPr/>
        </p:nvSpPr>
        <p:spPr>
          <a:xfrm>
            <a:off x="403412" y="2908139"/>
            <a:ext cx="2244300" cy="1718700"/>
          </a:xfrm>
          <a:prstGeom prst="roundRect">
            <a:avLst>
              <a:gd fmla="val 4167" name="adj"/>
            </a:avLst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3724972931c_3_207"/>
          <p:cNvSpPr txBox="1"/>
          <p:nvPr>
            <p:ph idx="3" type="body"/>
          </p:nvPr>
        </p:nvSpPr>
        <p:spPr>
          <a:xfrm>
            <a:off x="512180" y="3038641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g3724972931c_3_207"/>
          <p:cNvSpPr/>
          <p:nvPr/>
        </p:nvSpPr>
        <p:spPr>
          <a:xfrm>
            <a:off x="2903543" y="1015679"/>
            <a:ext cx="2244300" cy="1718700"/>
          </a:xfrm>
          <a:prstGeom prst="roundRect">
            <a:avLst>
              <a:gd fmla="val 4167" name="adj"/>
            </a:avLst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3724972931c_3_207"/>
          <p:cNvSpPr txBox="1"/>
          <p:nvPr>
            <p:ph idx="4" type="body"/>
          </p:nvPr>
        </p:nvSpPr>
        <p:spPr>
          <a:xfrm>
            <a:off x="3012311" y="1146180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g3724972931c_3_207"/>
          <p:cNvSpPr/>
          <p:nvPr/>
        </p:nvSpPr>
        <p:spPr>
          <a:xfrm>
            <a:off x="2903543" y="2908139"/>
            <a:ext cx="2244300" cy="1718700"/>
          </a:xfrm>
          <a:prstGeom prst="roundRect">
            <a:avLst>
              <a:gd fmla="val 4167" name="adj"/>
            </a:avLst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3724972931c_3_207"/>
          <p:cNvSpPr txBox="1"/>
          <p:nvPr>
            <p:ph idx="5" type="body"/>
          </p:nvPr>
        </p:nvSpPr>
        <p:spPr>
          <a:xfrm>
            <a:off x="3012311" y="3038641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24972931c_3_219"/>
          <p:cNvSpPr/>
          <p:nvPr>
            <p:ph idx="2" type="pic"/>
          </p:nvPr>
        </p:nvSpPr>
        <p:spPr>
          <a:xfrm>
            <a:off x="0" y="0"/>
            <a:ext cx="28779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2" name="Google Shape;152;g3724972931c_3_219"/>
          <p:cNvSpPr/>
          <p:nvPr>
            <p:ph idx="3" type="pic"/>
          </p:nvPr>
        </p:nvSpPr>
        <p:spPr>
          <a:xfrm>
            <a:off x="0" y="2571750"/>
            <a:ext cx="28779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3" name="Google Shape;153;g3724972931c_3_219"/>
          <p:cNvSpPr txBox="1"/>
          <p:nvPr>
            <p:ph idx="1" type="body"/>
          </p:nvPr>
        </p:nvSpPr>
        <p:spPr>
          <a:xfrm>
            <a:off x="3276601" y="1143000"/>
            <a:ext cx="53568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g3724972931c_3_219"/>
          <p:cNvSpPr txBox="1"/>
          <p:nvPr>
            <p:ph type="title"/>
          </p:nvPr>
        </p:nvSpPr>
        <p:spPr>
          <a:xfrm>
            <a:off x="3276601" y="411956"/>
            <a:ext cx="53568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24972931c_3_224"/>
          <p:cNvSpPr/>
          <p:nvPr>
            <p:ph idx="2" type="pic"/>
          </p:nvPr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g3724972931c_3_224"/>
          <p:cNvSpPr txBox="1"/>
          <p:nvPr>
            <p:ph idx="1" type="body"/>
          </p:nvPr>
        </p:nvSpPr>
        <p:spPr>
          <a:xfrm>
            <a:off x="4046696" y="444104"/>
            <a:ext cx="4468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Large - Light">
  <p:cSld name="TEXT - Large - Light">
    <p:bg>
      <p:bgPr>
        <a:solidFill>
          <a:srgbClr val="EBF4F7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24972931c_3_227"/>
          <p:cNvSpPr txBox="1"/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g3724972931c_3_22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1" name="Google Shape;161;g3724972931c_3_227"/>
          <p:cNvSpPr/>
          <p:nvPr/>
        </p:nvSpPr>
        <p:spPr>
          <a:xfrm>
            <a:off x="628650" y="990600"/>
            <a:ext cx="5695800" cy="3687900"/>
          </a:xfrm>
          <a:prstGeom prst="roundRect">
            <a:avLst>
              <a:gd fmla="val 1791" name="adj"/>
            </a:avLst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724972931c_3_227"/>
          <p:cNvSpPr txBox="1"/>
          <p:nvPr>
            <p:ph idx="1" type="body"/>
          </p:nvPr>
        </p:nvSpPr>
        <p:spPr>
          <a:xfrm>
            <a:off x="806053" y="1115973"/>
            <a:ext cx="5341200" cy="3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24972931c_3_232"/>
          <p:cNvSpPr/>
          <p:nvPr>
            <p:ph idx="2" type="pic"/>
          </p:nvPr>
        </p:nvSpPr>
        <p:spPr>
          <a:xfrm>
            <a:off x="0" y="0"/>
            <a:ext cx="28779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5" name="Google Shape;165;g3724972931c_3_232"/>
          <p:cNvSpPr/>
          <p:nvPr>
            <p:ph idx="3" type="pic"/>
          </p:nvPr>
        </p:nvSpPr>
        <p:spPr>
          <a:xfrm>
            <a:off x="2292677" y="867242"/>
            <a:ext cx="1170000" cy="1170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66" name="Google Shape;166;g3724972931c_3_232"/>
          <p:cNvSpPr/>
          <p:nvPr>
            <p:ph idx="4" type="pic"/>
          </p:nvPr>
        </p:nvSpPr>
        <p:spPr>
          <a:xfrm>
            <a:off x="2292677" y="2904472"/>
            <a:ext cx="1170000" cy="1170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67" name="Google Shape;167;g3724972931c_3_232"/>
          <p:cNvSpPr txBox="1"/>
          <p:nvPr>
            <p:ph idx="1" type="body"/>
          </p:nvPr>
        </p:nvSpPr>
        <p:spPr>
          <a:xfrm>
            <a:off x="3810238" y="685473"/>
            <a:ext cx="46863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g3724972931c_3_232"/>
          <p:cNvSpPr txBox="1"/>
          <p:nvPr>
            <p:ph idx="5" type="body"/>
          </p:nvPr>
        </p:nvSpPr>
        <p:spPr>
          <a:xfrm>
            <a:off x="3810238" y="2780973"/>
            <a:ext cx="46863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3724972931c_3_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724972931c_3_238"/>
          <p:cNvPicPr preferRelativeResize="0"/>
          <p:nvPr/>
        </p:nvPicPr>
        <p:blipFill rotWithShape="1">
          <a:blip r:embed="rId3">
            <a:alphaModFix amt="77000"/>
          </a:blip>
          <a:srcRect b="0" l="0" r="0" t="0"/>
          <a:stretch/>
        </p:blipFill>
        <p:spPr>
          <a:xfrm>
            <a:off x="0" y="1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724972931c_3_2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g3724972931c_3_2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74" name="Google Shape;174;g3724972931c_3_238"/>
          <p:cNvSpPr/>
          <p:nvPr/>
        </p:nvSpPr>
        <p:spPr>
          <a:xfrm>
            <a:off x="676249" y="2908575"/>
            <a:ext cx="2209200" cy="82500"/>
          </a:xfrm>
          <a:prstGeom prst="rect">
            <a:avLst/>
          </a:prstGeom>
          <a:gradFill>
            <a:gsLst>
              <a:gs pos="0">
                <a:srgbClr val="4A00FF"/>
              </a:gs>
              <a:gs pos="96000">
                <a:srgbClr val="EF4135"/>
              </a:gs>
              <a:gs pos="100000">
                <a:srgbClr val="EF4135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724972931c_3_238"/>
          <p:cNvSpPr txBox="1"/>
          <p:nvPr/>
        </p:nvSpPr>
        <p:spPr>
          <a:xfrm>
            <a:off x="481188" y="1568486"/>
            <a:ext cx="2599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CA" sz="8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b="0" i="0" lang="en-CA" sz="8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1" i="0" lang="en-CA" sz="8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i="0" sz="6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" name="Google Shape;176;g3724972931c_3_238"/>
          <p:cNvGrpSpPr/>
          <p:nvPr/>
        </p:nvGrpSpPr>
        <p:grpSpPr>
          <a:xfrm>
            <a:off x="327709" y="4855401"/>
            <a:ext cx="1826189" cy="165825"/>
            <a:chOff x="436945" y="6473868"/>
            <a:chExt cx="2434919" cy="221100"/>
          </a:xfrm>
        </p:grpSpPr>
        <p:pic>
          <p:nvPicPr>
            <p:cNvPr descr="Shape&#10;&#10;Description automatically generated" id="177" name="Google Shape;177;g3724972931c_3_2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g3724972931c_3_238"/>
            <p:cNvSpPr txBox="1"/>
            <p:nvPr/>
          </p:nvSpPr>
          <p:spPr>
            <a:xfrm>
              <a:off x="852264" y="6473868"/>
              <a:ext cx="20196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CA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© 202</a:t>
              </a:r>
              <a:r>
                <a:rPr lang="en-CA" sz="700">
                  <a:solidFill>
                    <a:schemeClr val="lt1"/>
                  </a:solidFill>
                </a:rPr>
                <a:t>5 </a:t>
              </a:r>
              <a:r>
                <a:rPr b="0" i="0" lang="en-CA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AppViewX, Inc.</a:t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yellow and white background&#10;&#10;AI-generated content may be incorrect." id="179" name="Google Shape;179;g3724972931c_3_238"/>
          <p:cNvPicPr preferRelativeResize="0"/>
          <p:nvPr/>
        </p:nvPicPr>
        <p:blipFill rotWithShape="1">
          <a:blip r:embed="rId5">
            <a:alphaModFix/>
          </a:blip>
          <a:srcRect b="88440" l="0" r="0" t="0"/>
          <a:stretch/>
        </p:blipFill>
        <p:spPr>
          <a:xfrm>
            <a:off x="2850" y="-59475"/>
            <a:ext cx="9138297" cy="59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724972931c_3_2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9545" y="-59472"/>
            <a:ext cx="1119024" cy="68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24972931c_3_248"/>
          <p:cNvSpPr txBox="1"/>
          <p:nvPr>
            <p:ph type="title"/>
          </p:nvPr>
        </p:nvSpPr>
        <p:spPr>
          <a:xfrm>
            <a:off x="403411" y="273844"/>
            <a:ext cx="8112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g3724972931c_3_248"/>
          <p:cNvSpPr/>
          <p:nvPr/>
        </p:nvSpPr>
        <p:spPr>
          <a:xfrm>
            <a:off x="424781" y="1465913"/>
            <a:ext cx="1926600" cy="2751900"/>
          </a:xfrm>
          <a:prstGeom prst="roundRect">
            <a:avLst>
              <a:gd fmla="val 2190" name="adj"/>
            </a:avLst>
          </a:prstGeom>
          <a:solidFill>
            <a:schemeClr val="lt1"/>
          </a:solidFill>
          <a:ln cap="flat" cmpd="sng" w="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205725">
            <a:noAutofit/>
          </a:bodyPr>
          <a:lstStyle/>
          <a:p>
            <a:pPr indent="0" lvl="0" marL="685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724972931c_3_248"/>
          <p:cNvSpPr/>
          <p:nvPr/>
        </p:nvSpPr>
        <p:spPr>
          <a:xfrm>
            <a:off x="2523844" y="1465913"/>
            <a:ext cx="1926600" cy="2751900"/>
          </a:xfrm>
          <a:prstGeom prst="roundRect">
            <a:avLst>
              <a:gd fmla="val 2190" name="adj"/>
            </a:avLst>
          </a:prstGeom>
          <a:solidFill>
            <a:schemeClr val="lt1"/>
          </a:solidFill>
          <a:ln cap="flat" cmpd="sng" w="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205725">
            <a:noAutofit/>
          </a:bodyPr>
          <a:lstStyle/>
          <a:p>
            <a:pPr indent="0" lvl="0" marL="685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724972931c_3_248"/>
          <p:cNvSpPr/>
          <p:nvPr/>
        </p:nvSpPr>
        <p:spPr>
          <a:xfrm>
            <a:off x="4622906" y="1465913"/>
            <a:ext cx="1926600" cy="2751900"/>
          </a:xfrm>
          <a:prstGeom prst="roundRect">
            <a:avLst>
              <a:gd fmla="val 2190" name="adj"/>
            </a:avLst>
          </a:prstGeom>
          <a:solidFill>
            <a:schemeClr val="lt1"/>
          </a:solidFill>
          <a:ln cap="flat" cmpd="sng" w="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205725">
            <a:noAutofit/>
          </a:bodyPr>
          <a:lstStyle/>
          <a:p>
            <a:pPr indent="0" lvl="0" marL="685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3724972931c_3_248"/>
          <p:cNvSpPr/>
          <p:nvPr/>
        </p:nvSpPr>
        <p:spPr>
          <a:xfrm>
            <a:off x="6721969" y="1465913"/>
            <a:ext cx="1926600" cy="2751900"/>
          </a:xfrm>
          <a:prstGeom prst="roundRect">
            <a:avLst>
              <a:gd fmla="val 2190" name="adj"/>
            </a:avLst>
          </a:prstGeom>
          <a:solidFill>
            <a:schemeClr val="lt1"/>
          </a:solidFill>
          <a:ln cap="flat" cmpd="sng" w="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205725">
            <a:noAutofit/>
          </a:bodyPr>
          <a:lstStyle/>
          <a:p>
            <a:pPr indent="0" lvl="0" marL="685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g3724972931c_3_248"/>
          <p:cNvGrpSpPr/>
          <p:nvPr/>
        </p:nvGrpSpPr>
        <p:grpSpPr>
          <a:xfrm>
            <a:off x="7281306" y="1054716"/>
            <a:ext cx="751062" cy="751058"/>
            <a:chOff x="1261928" y="1493444"/>
            <a:chExt cx="2462497" cy="2462485"/>
          </a:xfrm>
        </p:grpSpPr>
        <p:sp>
          <p:nvSpPr>
            <p:cNvPr id="188" name="Google Shape;188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" name="Google Shape;189;g3724972931c_3_2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g3724972931c_3_248"/>
          <p:cNvGrpSpPr/>
          <p:nvPr/>
        </p:nvGrpSpPr>
        <p:grpSpPr>
          <a:xfrm>
            <a:off x="5229368" y="1054716"/>
            <a:ext cx="751062" cy="751058"/>
            <a:chOff x="1261928" y="1493444"/>
            <a:chExt cx="2462497" cy="2462485"/>
          </a:xfrm>
        </p:grpSpPr>
        <p:sp>
          <p:nvSpPr>
            <p:cNvPr id="191" name="Google Shape;191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g3724972931c_3_2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g3724972931c_3_248"/>
          <p:cNvGrpSpPr/>
          <p:nvPr/>
        </p:nvGrpSpPr>
        <p:grpSpPr>
          <a:xfrm>
            <a:off x="3150540" y="1054716"/>
            <a:ext cx="751062" cy="751058"/>
            <a:chOff x="1261928" y="1493444"/>
            <a:chExt cx="2462497" cy="2462485"/>
          </a:xfrm>
        </p:grpSpPr>
        <p:sp>
          <p:nvSpPr>
            <p:cNvPr id="194" name="Google Shape;194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" name="Google Shape;195;g3724972931c_3_2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g3724972931c_3_248"/>
          <p:cNvGrpSpPr/>
          <p:nvPr/>
        </p:nvGrpSpPr>
        <p:grpSpPr>
          <a:xfrm>
            <a:off x="1041479" y="1054716"/>
            <a:ext cx="751062" cy="751058"/>
            <a:chOff x="1261928" y="1493444"/>
            <a:chExt cx="2462497" cy="2462485"/>
          </a:xfrm>
        </p:grpSpPr>
        <p:sp>
          <p:nvSpPr>
            <p:cNvPr id="197" name="Google Shape;197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Google Shape;198;g3724972931c_3_2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yellow and white background&#10;&#10;AI-generated content may be incorrect." id="19" name="Google Shape;1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56" y="-59475"/>
            <a:ext cx="91382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9545" y="-59472"/>
            <a:ext cx="1119024" cy="68260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1"/>
          <p:cNvSpPr txBox="1"/>
          <p:nvPr/>
        </p:nvSpPr>
        <p:spPr>
          <a:xfrm>
            <a:off x="8484882" y="4892099"/>
            <a:ext cx="439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50" lIns="89950" spcFirstLastPara="1" rIns="89950" wrap="square" tIns="449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9"/>
              <a:buFont typeface="Arial"/>
              <a:buNone/>
            </a:pPr>
            <a:fld id="{00000000-1234-1234-1234-123412341234}" type="slidenum">
              <a:rPr b="0" i="0" lang="en-CA" sz="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11"/>
          <p:cNvGrpSpPr/>
          <p:nvPr/>
        </p:nvGrpSpPr>
        <p:grpSpPr>
          <a:xfrm>
            <a:off x="219619" y="4892242"/>
            <a:ext cx="1941837" cy="131908"/>
            <a:chOff x="436945" y="6473849"/>
            <a:chExt cx="3254839" cy="221100"/>
          </a:xfrm>
        </p:grpSpPr>
        <p:pic>
          <p:nvPicPr>
            <p:cNvPr descr="Shape&#10;&#10;Description automatically generated" id="23" name="Google Shape;23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4;p11"/>
            <p:cNvSpPr txBox="1"/>
            <p:nvPr/>
          </p:nvSpPr>
          <p:spPr>
            <a:xfrm>
              <a:off x="852284" y="6473849"/>
              <a:ext cx="2839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50" lIns="89950" spcFirstLastPara="1" rIns="89950" wrap="square" tIns="44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59"/>
                <a:buFont typeface="Arial"/>
                <a:buNone/>
              </a:pPr>
              <a:r>
                <a:rPr b="0" i="0" lang="en-CA" sz="664" u="none" cap="none" strike="noStrike">
                  <a:solidFill>
                    <a:srgbClr val="12122C"/>
                  </a:solidFill>
                  <a:latin typeface="Arial"/>
                  <a:ea typeface="Arial"/>
                  <a:cs typeface="Arial"/>
                  <a:sym typeface="Arial"/>
                </a:rPr>
                <a:t>© 2025 AppViewX, Inc.</a:t>
              </a:r>
              <a:endParaRPr b="0" i="0" sz="664" u="none" cap="none" strike="noStrike">
                <a:solidFill>
                  <a:srgbClr val="1212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24972931c_3_266"/>
          <p:cNvSpPr txBox="1"/>
          <p:nvPr>
            <p:ph idx="1" type="body"/>
          </p:nvPr>
        </p:nvSpPr>
        <p:spPr>
          <a:xfrm>
            <a:off x="284348" y="914495"/>
            <a:ext cx="80031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9pPr>
          </a:lstStyle>
          <a:p/>
        </p:txBody>
      </p:sp>
      <p:sp>
        <p:nvSpPr>
          <p:cNvPr id="201" name="Google Shape;201;g3724972931c_3_266"/>
          <p:cNvSpPr txBox="1"/>
          <p:nvPr>
            <p:ph type="title"/>
          </p:nvPr>
        </p:nvSpPr>
        <p:spPr>
          <a:xfrm>
            <a:off x="284348" y="213962"/>
            <a:ext cx="70839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724972931c_3_269"/>
          <p:cNvSpPr txBox="1"/>
          <p:nvPr>
            <p:ph type="title"/>
          </p:nvPr>
        </p:nvSpPr>
        <p:spPr>
          <a:xfrm>
            <a:off x="255773" y="166036"/>
            <a:ext cx="8259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g3724972931c_3_269"/>
          <p:cNvSpPr txBox="1"/>
          <p:nvPr>
            <p:ph idx="1" type="body"/>
          </p:nvPr>
        </p:nvSpPr>
        <p:spPr>
          <a:xfrm>
            <a:off x="255773" y="833658"/>
            <a:ext cx="80142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reative Single Image Layout">
  <p:cSld name="2_Creative Single Image Layou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24972931c_3_272"/>
          <p:cNvSpPr/>
          <p:nvPr>
            <p:ph idx="2" type="pic"/>
          </p:nvPr>
        </p:nvSpPr>
        <p:spPr>
          <a:xfrm>
            <a:off x="0" y="0"/>
            <a:ext cx="413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g3724972931c_3_272"/>
          <p:cNvSpPr txBox="1"/>
          <p:nvPr>
            <p:ph idx="1" type="body"/>
          </p:nvPr>
        </p:nvSpPr>
        <p:spPr>
          <a:xfrm>
            <a:off x="4572000" y="844748"/>
            <a:ext cx="40326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g3724972931c_3_272"/>
          <p:cNvSpPr txBox="1"/>
          <p:nvPr>
            <p:ph idx="3" type="body"/>
          </p:nvPr>
        </p:nvSpPr>
        <p:spPr>
          <a:xfrm>
            <a:off x="451247" y="1486297"/>
            <a:ext cx="33396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Single Image Layout">
  <p:cSld name="Creative Single Image Layou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24972931c_3_276"/>
          <p:cNvSpPr txBox="1"/>
          <p:nvPr>
            <p:ph type="title"/>
          </p:nvPr>
        </p:nvSpPr>
        <p:spPr>
          <a:xfrm>
            <a:off x="544830" y="28146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Slide">
  <p:cSld name="Table Slid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24972931c_3_278"/>
          <p:cNvSpPr txBox="1"/>
          <p:nvPr>
            <p:ph type="title"/>
          </p:nvPr>
        </p:nvSpPr>
        <p:spPr>
          <a:xfrm>
            <a:off x="403411" y="273844"/>
            <a:ext cx="8112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24972931c_3_280"/>
          <p:cNvSpPr txBox="1"/>
          <p:nvPr>
            <p:ph type="title"/>
          </p:nvPr>
        </p:nvSpPr>
        <p:spPr>
          <a:xfrm>
            <a:off x="629841" y="342900"/>
            <a:ext cx="29490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g3724972931c_3_28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o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✔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16" name="Google Shape;216;g3724972931c_3_280"/>
          <p:cNvSpPr txBox="1"/>
          <p:nvPr>
            <p:ph idx="2" type="body"/>
          </p:nvPr>
        </p:nvSpPr>
        <p:spPr>
          <a:xfrm>
            <a:off x="629841" y="1270747"/>
            <a:ext cx="29490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0052" y="-29736"/>
            <a:ext cx="2179306" cy="132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25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5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/>
        </p:nvSpPr>
        <p:spPr>
          <a:xfrm>
            <a:off x="8484882" y="4892099"/>
            <a:ext cx="439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50" lIns="89950" spcFirstLastPara="1" rIns="89950" wrap="square" tIns="449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9"/>
              <a:buFont typeface="Arial"/>
              <a:buNone/>
            </a:pPr>
            <a:fld id="{00000000-1234-1234-1234-123412341234}" type="slidenum">
              <a:rPr b="0" i="0" lang="en-CA" sz="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9;p7"/>
          <p:cNvGrpSpPr/>
          <p:nvPr/>
        </p:nvGrpSpPr>
        <p:grpSpPr>
          <a:xfrm>
            <a:off x="219619" y="4892242"/>
            <a:ext cx="1941837" cy="131908"/>
            <a:chOff x="436945" y="6473849"/>
            <a:chExt cx="3254839" cy="221100"/>
          </a:xfrm>
        </p:grpSpPr>
        <p:pic>
          <p:nvPicPr>
            <p:cNvPr descr="Shape&#10;&#10;Description automatically generated" id="10" name="Google Shape;10;p7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7"/>
            <p:cNvSpPr txBox="1"/>
            <p:nvPr/>
          </p:nvSpPr>
          <p:spPr>
            <a:xfrm>
              <a:off x="852284" y="6473849"/>
              <a:ext cx="2839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950" lIns="89950" spcFirstLastPara="1" rIns="89950" wrap="square" tIns="44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59"/>
                <a:buFont typeface="Arial"/>
                <a:buNone/>
              </a:pPr>
              <a:r>
                <a:rPr b="0" i="0" lang="en-CA" sz="664" u="none" cap="none" strike="noStrike">
                  <a:solidFill>
                    <a:srgbClr val="12122C"/>
                  </a:solidFill>
                  <a:latin typeface="Arial"/>
                  <a:ea typeface="Arial"/>
                  <a:cs typeface="Arial"/>
                  <a:sym typeface="Arial"/>
                </a:rPr>
                <a:t>© 2025 AppViewX, Inc.</a:t>
              </a:r>
              <a:endParaRPr b="0" i="0" sz="664" u="none" cap="none" strike="noStrike">
                <a:solidFill>
                  <a:srgbClr val="1212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24972931c_3_153"/>
          <p:cNvSpPr txBox="1"/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1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" name="Google Shape;86;g3724972931c_3_153"/>
          <p:cNvSpPr txBox="1"/>
          <p:nvPr>
            <p:ph idx="1" type="body"/>
          </p:nvPr>
        </p:nvSpPr>
        <p:spPr>
          <a:xfrm>
            <a:off x="628650" y="824345"/>
            <a:ext cx="7886700" cy="3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384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400"/>
              <a:buFont typeface="Noto Sans Symbols"/>
              <a:buChar char="✔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3724972931c_3_153"/>
          <p:cNvSpPr txBox="1"/>
          <p:nvPr/>
        </p:nvSpPr>
        <p:spPr>
          <a:xfrm>
            <a:off x="8667681" y="4846302"/>
            <a:ext cx="3351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g3724972931c_3_153"/>
          <p:cNvGrpSpPr/>
          <p:nvPr/>
        </p:nvGrpSpPr>
        <p:grpSpPr>
          <a:xfrm>
            <a:off x="327709" y="4855391"/>
            <a:ext cx="1359096" cy="165825"/>
            <a:chOff x="436945" y="6473854"/>
            <a:chExt cx="1812128" cy="221100"/>
          </a:xfrm>
        </p:grpSpPr>
        <p:pic>
          <p:nvPicPr>
            <p:cNvPr descr="Shape&#10;&#10;Description automatically generated" id="89" name="Google Shape;89;g3724972931c_3_153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g3724972931c_3_153"/>
            <p:cNvSpPr txBox="1"/>
            <p:nvPr/>
          </p:nvSpPr>
          <p:spPr>
            <a:xfrm>
              <a:off x="852273" y="6473854"/>
              <a:ext cx="13968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CA" sz="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© 202</a:t>
              </a:r>
              <a:r>
                <a:rPr lang="en-CA" sz="700">
                  <a:solidFill>
                    <a:schemeClr val="dk1"/>
                  </a:solidFill>
                </a:rPr>
                <a:t>5</a:t>
              </a:r>
              <a:r>
                <a:rPr b="0" i="0" lang="en-CA" sz="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AppViewX, Inc.</a:t>
              </a:r>
              <a:endPara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37.gif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Relationship Id="rId4" Type="http://schemas.openxmlformats.org/officeDocument/2006/relationships/image" Target="../media/image38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50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0.png"/><Relationship Id="rId8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5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ops.com/pair-of-surveys-surface-primary-developer-productivity-challenges/#:~:text=A%20survey%20of%20900%20developers,documentation%20and%20flawed%20build%20processes" TargetMode="External"/><Relationship Id="rId4" Type="http://schemas.openxmlformats.org/officeDocument/2006/relationships/hyperlink" Target="https://www.cortex.io/report/the-2024-state-of-developer-productivity#:~:text=1.%2058,are%20lost%20to%20unproductive%20work" TargetMode="External"/><Relationship Id="rId5" Type="http://schemas.openxmlformats.org/officeDocument/2006/relationships/hyperlink" Target="https://www.datadoghq.com/knowledge-center/dora-metrics/" TargetMode="External"/><Relationship Id="rId6" Type="http://schemas.openxmlformats.org/officeDocument/2006/relationships/hyperlink" Target="https://www.mckinsey.com/industries/technology-media-and-telecommunications/our-insights/yes-you-can-measure-software-developer-productivity#:~:text=the%20following%20improvements%3A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jpg"/><Relationship Id="rId4" Type="http://schemas.openxmlformats.org/officeDocument/2006/relationships/image" Target="../media/image57.jpg"/><Relationship Id="rId5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hyperlink" Target="https://github.com/venkataravuri" TargetMode="External"/><Relationship Id="rId6" Type="http://schemas.openxmlformats.org/officeDocument/2006/relationships/hyperlink" Target="https://github.com/venkataravuri" TargetMode="External"/><Relationship Id="rId7" Type="http://schemas.openxmlformats.org/officeDocument/2006/relationships/hyperlink" Target="https://github.com/venkataravuri/e-commerce-microservices-samp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0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0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0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372963a97b3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273" y="1227027"/>
            <a:ext cx="2800353" cy="280035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72963a97b3_0_198"/>
          <p:cNvSpPr/>
          <p:nvPr/>
        </p:nvSpPr>
        <p:spPr>
          <a:xfrm rot="428493">
            <a:off x="3482222" y="1385231"/>
            <a:ext cx="3351803" cy="795484"/>
          </a:xfrm>
          <a:prstGeom prst="wedgeEllipseCallout">
            <a:avLst>
              <a:gd fmla="val -39204" name="adj1"/>
              <a:gd fmla="val 71257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error!! Let me check logs… what even is this?! 😵‍💫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adme-template · GitHub Topics · GitHub" id="335" name="Google Shape;335;g372963a97b3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1028" y="2893219"/>
            <a:ext cx="3239212" cy="182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2963a97b3_0_198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000" u="none" cap="none" strike="noStrik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b="1" i="0" sz="2000" u="none" cap="none" strike="noStrik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372963a97b3_0_198" title="ChatGPT Image Jul 27, 2025, 09_22_18 PM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372963a97b3_0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1635" y="2828925"/>
            <a:ext cx="1989985" cy="195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72963a97b3_0_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273" y="1267371"/>
            <a:ext cx="2800353" cy="280035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72963a97b3_0_206"/>
          <p:cNvSpPr/>
          <p:nvPr/>
        </p:nvSpPr>
        <p:spPr>
          <a:xfrm rot="428493">
            <a:off x="3482222" y="1385231"/>
            <a:ext cx="3351803" cy="795484"/>
          </a:xfrm>
          <a:prstGeom prst="wedgeEllipseCallout">
            <a:avLst>
              <a:gd fmla="val -39204" name="adj1"/>
              <a:gd fmla="val 71257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README is </a:t>
            </a:r>
            <a:r>
              <a:rPr lang="en-CA" sz="1300">
                <a:solidFill>
                  <a:schemeClr val="dk1"/>
                </a:solidFill>
              </a:rPr>
              <a:t>outdated</a:t>
            </a:r>
            <a:r>
              <a:rPr b="0" i="0" lang="en-CA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senior's busy — I’m stuck 😓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72963a97b3_0_206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000" u="none" cap="none" strike="noStrik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b="1" i="0" sz="2000" u="none" cap="none" strike="noStrik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372963a97b3_0_206" title="ChatGPT Image Jul 27, 2025, 09_22_18 PM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372963a97b3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273" y="1274096"/>
            <a:ext cx="2800353" cy="280035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72963a97b3_0_214"/>
          <p:cNvSpPr/>
          <p:nvPr/>
        </p:nvSpPr>
        <p:spPr>
          <a:xfrm>
            <a:off x="2267886" y="699215"/>
            <a:ext cx="792072" cy="574884"/>
          </a:xfrm>
          <a:prstGeom prst="irregularSeal1">
            <a:avLst/>
          </a:prstGeom>
          <a:solidFill>
            <a:srgbClr val="FFFF00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72963a97b3_0_214"/>
          <p:cNvSpPr/>
          <p:nvPr/>
        </p:nvSpPr>
        <p:spPr>
          <a:xfrm>
            <a:off x="4263317" y="982133"/>
            <a:ext cx="3525900" cy="834900"/>
          </a:xfrm>
          <a:prstGeom prst="wedgeEllipseCallout">
            <a:avLst>
              <a:gd fmla="val -39204" name="adj1"/>
              <a:gd fmla="val 71257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I do now? Brain officially fried 😫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372963a97b3_0_214"/>
          <p:cNvSpPr txBox="1"/>
          <p:nvPr/>
        </p:nvSpPr>
        <p:spPr>
          <a:xfrm>
            <a:off x="4499219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355" name="Google Shape;355;g372963a97b3_0_214"/>
          <p:cNvSpPr/>
          <p:nvPr/>
        </p:nvSpPr>
        <p:spPr>
          <a:xfrm>
            <a:off x="4600396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372963a97b3_0_214"/>
          <p:cNvSpPr txBox="1"/>
          <p:nvPr/>
        </p:nvSpPr>
        <p:spPr>
          <a:xfrm>
            <a:off x="6098055" y="316434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357" name="Google Shape;357;g372963a97b3_0_214"/>
          <p:cNvSpPr/>
          <p:nvPr/>
        </p:nvSpPr>
        <p:spPr>
          <a:xfrm>
            <a:off x="6470741" y="2548617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g372963a97b3_0_214"/>
          <p:cNvCxnSpPr/>
          <p:nvPr/>
        </p:nvCxnSpPr>
        <p:spPr>
          <a:xfrm>
            <a:off x="5768788" y="2904565"/>
            <a:ext cx="4494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9" name="Google Shape;359;g372963a97b3_0_214"/>
          <p:cNvSpPr txBox="1"/>
          <p:nvPr/>
        </p:nvSpPr>
        <p:spPr>
          <a:xfrm>
            <a:off x="7574674" y="314204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360" name="Google Shape;360;g372963a97b3_0_214"/>
          <p:cNvSpPr/>
          <p:nvPr/>
        </p:nvSpPr>
        <p:spPr>
          <a:xfrm>
            <a:off x="7856349" y="2388005"/>
            <a:ext cx="706200" cy="68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372963a97b3_0_214"/>
          <p:cNvSpPr txBox="1"/>
          <p:nvPr/>
        </p:nvSpPr>
        <p:spPr>
          <a:xfrm>
            <a:off x="7527049" y="4725753"/>
            <a:ext cx="1492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Microservice</a:t>
            </a:r>
            <a:endParaRPr/>
          </a:p>
        </p:txBody>
      </p:sp>
      <p:sp>
        <p:nvSpPr>
          <p:cNvPr id="362" name="Google Shape;362;g372963a97b3_0_214"/>
          <p:cNvSpPr/>
          <p:nvPr/>
        </p:nvSpPr>
        <p:spPr>
          <a:xfrm>
            <a:off x="7825070" y="3951898"/>
            <a:ext cx="658500" cy="7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72963a97b3_0_214"/>
          <p:cNvSpPr txBox="1"/>
          <p:nvPr/>
        </p:nvSpPr>
        <p:spPr>
          <a:xfrm>
            <a:off x="5877745" y="4725753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 DB</a:t>
            </a:r>
            <a:endParaRPr/>
          </a:p>
        </p:txBody>
      </p:sp>
      <p:sp>
        <p:nvSpPr>
          <p:cNvPr id="364" name="Google Shape;364;g372963a97b3_0_214"/>
          <p:cNvSpPr/>
          <p:nvPr/>
        </p:nvSpPr>
        <p:spPr>
          <a:xfrm>
            <a:off x="6160550" y="3951898"/>
            <a:ext cx="704100" cy="741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g372963a97b3_0_214"/>
          <p:cNvCxnSpPr/>
          <p:nvPr/>
        </p:nvCxnSpPr>
        <p:spPr>
          <a:xfrm>
            <a:off x="7302314" y="2904565"/>
            <a:ext cx="4494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6" name="Google Shape;366;g372963a97b3_0_214"/>
          <p:cNvCxnSpPr/>
          <p:nvPr/>
        </p:nvCxnSpPr>
        <p:spPr>
          <a:xfrm>
            <a:off x="8113059" y="3502097"/>
            <a:ext cx="0" cy="3510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7" name="Google Shape;367;g372963a97b3_0_214"/>
          <p:cNvCxnSpPr/>
          <p:nvPr/>
        </p:nvCxnSpPr>
        <p:spPr>
          <a:xfrm rot="10800000">
            <a:off x="7129849" y="4334952"/>
            <a:ext cx="3972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8" name="Google Shape;368;g372963a97b3_0_214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000" u="none" cap="none" strike="noStrik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b="1" i="0" sz="2000" u="none" cap="none" strike="noStrik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g372963a97b3_0_214" title="ChatGPT Image Jul 27, 2025, 09_22_18 PM.pn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1b30e10fd_1_48"/>
          <p:cNvSpPr/>
          <p:nvPr/>
        </p:nvSpPr>
        <p:spPr>
          <a:xfrm>
            <a:off x="4265525" y="1000450"/>
            <a:ext cx="4450800" cy="3688800"/>
          </a:xfrm>
          <a:prstGeom prst="roundRect">
            <a:avLst>
              <a:gd fmla="val 4262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71b30e10fd_1_48"/>
          <p:cNvSpPr/>
          <p:nvPr/>
        </p:nvSpPr>
        <p:spPr>
          <a:xfrm>
            <a:off x="379725" y="1000450"/>
            <a:ext cx="4450800" cy="3688800"/>
          </a:xfrm>
          <a:prstGeom prst="roundRect">
            <a:avLst>
              <a:gd fmla="val 4262" name="adj"/>
            </a:avLst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371b30e10fd_1_48"/>
          <p:cNvSpPr txBox="1"/>
          <p:nvPr/>
        </p:nvSpPr>
        <p:spPr>
          <a:xfrm>
            <a:off x="360000" y="-175950"/>
            <a:ext cx="7651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Share Your Pain: Tell Us About Your Feedback Loop</a:t>
            </a:r>
            <a:endParaRPr b="1" sz="200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371b30e10fd_1_48"/>
          <p:cNvSpPr txBox="1"/>
          <p:nvPr/>
        </p:nvSpPr>
        <p:spPr>
          <a:xfrm>
            <a:off x="506475" y="1136525"/>
            <a:ext cx="41973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see how widespread Aditya’s challenge is, we’d like to hear from you. Please take out your phone and join a quick poll.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a browser and go to </a:t>
            </a:r>
            <a:r>
              <a:rPr b="1" i="1"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menti.com</a:t>
            </a: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then enter the code 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CA" sz="20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4807 2855</a:t>
            </a:r>
            <a:endParaRPr sz="20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(or)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the QR code on the right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371b30e10fd_1_48" title="mentimeter_qr_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175" y="1272075"/>
            <a:ext cx="3145575" cy="31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71b30e10fd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437" y="3483249"/>
            <a:ext cx="1149275" cy="1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71b30e10fd_1_59"/>
          <p:cNvSpPr txBox="1"/>
          <p:nvPr/>
        </p:nvSpPr>
        <p:spPr>
          <a:xfrm>
            <a:off x="359994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Why Aditya's Wait Matters: The Business Cost of a Slow Loop</a:t>
            </a:r>
            <a:endParaRPr b="1" sz="200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371b30e10fd_1_59"/>
          <p:cNvSpPr txBox="1"/>
          <p:nvPr/>
        </p:nvSpPr>
        <p:spPr>
          <a:xfrm>
            <a:off x="7495950" y="4566000"/>
            <a:ext cx="1359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Sources: </a:t>
            </a:r>
            <a:r>
              <a:rPr lang="en-CA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[1], [2]</a:t>
            </a:r>
            <a:r>
              <a:rPr b="1" lang="en-CA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[3], [4]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g371b30e10fd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75" y="742050"/>
            <a:ext cx="1800000" cy="180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7" name="Google Shape;387;g371b30e10fd_1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184" y="693758"/>
            <a:ext cx="1800000" cy="180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8" name="Google Shape;388;g371b30e10fd_1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5421" y="693758"/>
            <a:ext cx="1800000" cy="180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g371b30e10fd_1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683" y="2689795"/>
            <a:ext cx="1800000" cy="180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g371b30e10fd_1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7169" y="2653252"/>
            <a:ext cx="1800000" cy="180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g371b30e10fd_1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5414" y="2752628"/>
            <a:ext cx="1800000" cy="180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1b30e10fd_1_80"/>
          <p:cNvSpPr/>
          <p:nvPr/>
        </p:nvSpPr>
        <p:spPr>
          <a:xfrm>
            <a:off x="200625" y="1415900"/>
            <a:ext cx="3813900" cy="2876400"/>
          </a:xfrm>
          <a:prstGeom prst="roundRect">
            <a:avLst>
              <a:gd fmla="val 4262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371b30e10fd_1_80"/>
          <p:cNvSpPr/>
          <p:nvPr/>
        </p:nvSpPr>
        <p:spPr>
          <a:xfrm>
            <a:off x="4342125" y="1395350"/>
            <a:ext cx="4666200" cy="2876400"/>
          </a:xfrm>
          <a:prstGeom prst="roundRect">
            <a:avLst>
              <a:gd fmla="val 4262" name="adj"/>
            </a:avLst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371b30e10fd_1_80"/>
          <p:cNvSpPr txBox="1"/>
          <p:nvPr/>
        </p:nvSpPr>
        <p:spPr>
          <a:xfrm>
            <a:off x="4670750" y="2332375"/>
            <a:ext cx="4289100" cy="1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b="1"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Kind</a:t>
            </a:r>
            <a:r>
              <a:rPr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 a realistic environment in seconds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b="1"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DevSpace</a:t>
            </a:r>
            <a:r>
              <a:rPr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code changes instantly.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your entire workflow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anywhere with a consistent process.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371b30e10fd_1_80"/>
          <p:cNvSpPr txBox="1"/>
          <p:nvPr/>
        </p:nvSpPr>
        <p:spPr>
          <a:xfrm>
            <a:off x="276819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Accelerator</a:t>
            </a: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 Toolkit</a:t>
            </a:r>
            <a:endParaRPr b="1" sz="200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371b30e10fd_1_80"/>
          <p:cNvSpPr txBox="1"/>
          <p:nvPr/>
        </p:nvSpPr>
        <p:spPr>
          <a:xfrm>
            <a:off x="223300" y="690250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 sz="18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“There’s a better way to work.”</a:t>
            </a:r>
            <a:r>
              <a:rPr lang="en-CA" sz="18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 - Aditya</a:t>
            </a:r>
            <a:endParaRPr sz="18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g371b30e10fd_1_80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750" y="1634025"/>
            <a:ext cx="810800" cy="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71b30e10fd_1_80" title="devspace-logo-prima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109" y="1666565"/>
            <a:ext cx="2068539" cy="4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71b30e10fd_1_80"/>
          <p:cNvSpPr txBox="1"/>
          <p:nvPr/>
        </p:nvSpPr>
        <p:spPr>
          <a:xfrm>
            <a:off x="226825" y="1339700"/>
            <a:ext cx="34494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7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b="1" sz="17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Realistic local clusters are a hassle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 edit-build-push-deploy loop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Ephemeral test environments are expensive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 inside pods is clunky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71b30e10fd_1_93"/>
          <p:cNvSpPr/>
          <p:nvPr/>
        </p:nvSpPr>
        <p:spPr>
          <a:xfrm>
            <a:off x="360000" y="1869175"/>
            <a:ext cx="8257800" cy="2120400"/>
          </a:xfrm>
          <a:prstGeom prst="roundRect">
            <a:avLst>
              <a:gd fmla="val 4262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371b30e10fd_1_93"/>
          <p:cNvSpPr txBox="1"/>
          <p:nvPr/>
        </p:nvSpPr>
        <p:spPr>
          <a:xfrm>
            <a:off x="3176700" y="1496625"/>
            <a:ext cx="2624400" cy="7257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371b30e10fd_1_93"/>
          <p:cNvSpPr txBox="1"/>
          <p:nvPr/>
        </p:nvSpPr>
        <p:spPr>
          <a:xfrm>
            <a:off x="359994" y="-18676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The ‘Pro’ </a:t>
            </a: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Setup</a:t>
            </a:r>
            <a:endParaRPr b="1" sz="200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371b30e10fd_1_93"/>
          <p:cNvSpPr txBox="1"/>
          <p:nvPr/>
        </p:nvSpPr>
        <p:spPr>
          <a:xfrm>
            <a:off x="882900" y="2437575"/>
            <a:ext cx="72120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We’ll create a K8s Cluster </a:t>
            </a:r>
            <a:r>
              <a:rPr lang="en-CA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en-CA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CA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Kind</a:t>
            </a:r>
            <a:r>
              <a:rPr lang="en-CA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use </a:t>
            </a:r>
            <a:r>
              <a:rPr b="1" i="1" lang="en-CA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DevSpace</a:t>
            </a:r>
            <a:r>
              <a:rPr lang="en-CA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debug and fix Aditya’s issue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1b30e10fd_1_104"/>
          <p:cNvSpPr txBox="1"/>
          <p:nvPr/>
        </p:nvSpPr>
        <p:spPr>
          <a:xfrm>
            <a:off x="275969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Under the Hood </a:t>
            </a:r>
            <a:endParaRPr b="1" sz="200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371b30e10fd_1_104"/>
          <p:cNvSpPr txBox="1"/>
          <p:nvPr/>
        </p:nvSpPr>
        <p:spPr>
          <a:xfrm>
            <a:off x="5802800" y="701750"/>
            <a:ext cx="2973900" cy="412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Cluster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kind.x-k8s.io/v1alpha4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control-plane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control-plane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worker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worker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worker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extraPortMappings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containerPort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30080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containerPort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30443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443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371b30e10fd_1_104"/>
          <p:cNvSpPr txBox="1"/>
          <p:nvPr/>
        </p:nvSpPr>
        <p:spPr>
          <a:xfrm>
            <a:off x="360000" y="818250"/>
            <a:ext cx="3753000" cy="23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Ephemeral cluster per branch / task</a:t>
            </a:r>
            <a:br>
              <a:rPr b="1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Zero config drift; always start clean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Auto-create &amp; tear down for every branch/feature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One-YAML multi-node cluster</a:t>
            </a:r>
            <a:br>
              <a:rPr b="1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Spin up control-plane + workers locally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Safely test HA, network policies &amp; failures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Service virtualization</a:t>
            </a:r>
            <a:br>
              <a:rPr b="1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Mock dependent microservices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Focus on a single component, not the whole stack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g371b30e10fd_1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825" y="3206025"/>
            <a:ext cx="2123799" cy="16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371b30e10fd_1_104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825" y="40125"/>
            <a:ext cx="810800" cy="4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73d58466d6_0_4"/>
          <p:cNvSpPr txBox="1"/>
          <p:nvPr/>
        </p:nvSpPr>
        <p:spPr>
          <a:xfrm>
            <a:off x="359994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Under the Hood </a:t>
            </a:r>
            <a:endParaRPr b="1" sz="200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373d58466d6_0_4"/>
          <p:cNvSpPr txBox="1"/>
          <p:nvPr/>
        </p:nvSpPr>
        <p:spPr>
          <a:xfrm>
            <a:off x="433325" y="867000"/>
            <a:ext cx="79791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Rapid inner-loop development</a:t>
            </a:r>
            <a:br>
              <a:rPr b="1" lang="en-CA" sz="13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Hot-reload your containerized app in seconds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 local files directly into running pods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Debug services effortlessly — no more grepping logs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Teams need control without complexity</a:t>
            </a:r>
            <a:endParaRPr sz="13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</a:t>
            </a: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seamlessly on any K8s cluster — local or remote — as if it's right on your laptop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</a:t>
            </a: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Customize dev workflows with simple YAML tweaks beyond the default dev, build, and deploy flows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Developer first design from the start</a:t>
            </a:r>
            <a:endParaRPr b="1" sz="13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</a:t>
            </a: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dev with guided questions and reusable templates for quick onboarding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</a:t>
            </a: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Lightweight CLI integrates cleanly with kubectl workflows; No agents or daemons — zero footprint on your cluster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DevSpace UI lets you replay or inspect the custom commands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g373d58466d6_0_4" title="devspace-logo-primar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484" y="109203"/>
            <a:ext cx="2068539" cy="4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73d58466d6_0_4"/>
          <p:cNvSpPr txBox="1"/>
          <p:nvPr/>
        </p:nvSpPr>
        <p:spPr>
          <a:xfrm>
            <a:off x="2435550" y="4188438"/>
            <a:ext cx="4272900" cy="4770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DevSpace is like kubectl on steroids</a:t>
            </a:r>
            <a:endParaRPr b="1"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3d741f5de_0_116"/>
          <p:cNvSpPr/>
          <p:nvPr/>
        </p:nvSpPr>
        <p:spPr>
          <a:xfrm>
            <a:off x="379725" y="1623575"/>
            <a:ext cx="5064600" cy="3171300"/>
          </a:xfrm>
          <a:prstGeom prst="roundRect">
            <a:avLst>
              <a:gd fmla="val 4262" name="adj"/>
            </a:avLst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373d741f5de_0_116"/>
          <p:cNvSpPr txBox="1"/>
          <p:nvPr/>
        </p:nvSpPr>
        <p:spPr>
          <a:xfrm>
            <a:off x="359994" y="-1523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The Pro World: 12 Minute Feedback Loop</a:t>
            </a:r>
            <a:endParaRPr b="1" sz="200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373d741f5de_0_116"/>
          <p:cNvSpPr txBox="1"/>
          <p:nvPr/>
        </p:nvSpPr>
        <p:spPr>
          <a:xfrm>
            <a:off x="360000" y="936588"/>
            <a:ext cx="4906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 sz="16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Good tools don't just make you faster; </a:t>
            </a:r>
            <a:endParaRPr b="1" i="1" sz="16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CA" sz="16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they let you stay in the flow - Aditya</a:t>
            </a:r>
            <a:endParaRPr b="1" i="1" sz="16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373d741f5de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325" y="894450"/>
            <a:ext cx="3045900" cy="3900600"/>
          </a:xfrm>
          <a:prstGeom prst="roundRect">
            <a:avLst>
              <a:gd fmla="val 4236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7" name="Google Shape;437;g373d741f5de_0_116" title="WhatsApp Image 2025-07-30 at 9.16.53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50" y="1814500"/>
            <a:ext cx="4823326" cy="280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60000" y="1917625"/>
            <a:ext cx="62766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b="1" baseline="30000" lang="en-CA" sz="57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1" baseline="30000" lang="en-CA" sz="5700">
                <a:latin typeface="Calibri"/>
                <a:ea typeface="Calibri"/>
                <a:cs typeface="Calibri"/>
                <a:sym typeface="Calibri"/>
              </a:rPr>
              <a:t>Slow</a:t>
            </a:r>
            <a:r>
              <a:rPr b="1" baseline="30000" lang="en-CA" sz="57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b="1" baseline="30000" lang="en-CA" sz="5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endParaRPr b="1" baseline="30000" sz="5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b="1" lang="en-CA" sz="26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Accelerating Kubernetes Native Development with Kind &amp; DevSpace</a:t>
            </a:r>
            <a:endParaRPr i="0" sz="2600" u="none" cap="none" strike="noStrik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2"/>
          <p:cNvGrpSpPr/>
          <p:nvPr/>
        </p:nvGrpSpPr>
        <p:grpSpPr>
          <a:xfrm>
            <a:off x="6368950" y="422900"/>
            <a:ext cx="2148900" cy="552300"/>
            <a:chOff x="6274025" y="431525"/>
            <a:chExt cx="2148900" cy="552300"/>
          </a:xfrm>
        </p:grpSpPr>
        <p:sp>
          <p:nvSpPr>
            <p:cNvPr id="227" name="Google Shape;227;p2"/>
            <p:cNvSpPr/>
            <p:nvPr/>
          </p:nvSpPr>
          <p:spPr>
            <a:xfrm>
              <a:off x="6274025" y="431525"/>
              <a:ext cx="2148900" cy="552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8" name="Google Shape;228;p2" title="Logo Jpg-100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64525" y="487838"/>
              <a:ext cx="1967901" cy="439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73d741f5de_0_92"/>
          <p:cNvSpPr/>
          <p:nvPr/>
        </p:nvSpPr>
        <p:spPr>
          <a:xfrm>
            <a:off x="3377925" y="818250"/>
            <a:ext cx="5605800" cy="3814500"/>
          </a:xfrm>
          <a:prstGeom prst="roundRect">
            <a:avLst>
              <a:gd fmla="val 4262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373d741f5de_0_92"/>
          <p:cNvSpPr/>
          <p:nvPr/>
        </p:nvSpPr>
        <p:spPr>
          <a:xfrm>
            <a:off x="379725" y="818250"/>
            <a:ext cx="5605800" cy="3814500"/>
          </a:xfrm>
          <a:prstGeom prst="roundRect">
            <a:avLst>
              <a:gd fmla="val 4262" name="adj"/>
            </a:avLst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373d741f5de_0_92"/>
          <p:cNvSpPr txBox="1"/>
          <p:nvPr/>
        </p:nvSpPr>
        <p:spPr>
          <a:xfrm>
            <a:off x="379725" y="0"/>
            <a:ext cx="78867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Key Learnings &amp; Takeaways</a:t>
            </a:r>
            <a:endParaRPr b="1" sz="200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373d741f5de_0_92"/>
          <p:cNvSpPr txBox="1"/>
          <p:nvPr/>
        </p:nvSpPr>
        <p:spPr>
          <a:xfrm>
            <a:off x="6223725" y="963325"/>
            <a:ext cx="24843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Takeaways</a:t>
            </a:r>
            <a:endParaRPr b="1" sz="18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b="1"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 Left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It's About Fidelity, Not Just Speed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 the Tools to fix </a:t>
            </a:r>
            <a:r>
              <a:rPr b="1" i="1"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Bottleneck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373d741f5de_0_92"/>
          <p:cNvSpPr txBox="1"/>
          <p:nvPr/>
        </p:nvSpPr>
        <p:spPr>
          <a:xfrm>
            <a:off x="446575" y="883200"/>
            <a:ext cx="53550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Our Learnings</a:t>
            </a:r>
            <a:endParaRPr b="1" sz="18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Onboarding time slashed:</a:t>
            </a:r>
            <a:r>
              <a:rPr b="1"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day ➜ 1 hour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 feedback loop accelerated:</a:t>
            </a:r>
            <a:r>
              <a:rPr b="1"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60 min ➜ 5 min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Ship a wrapper script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bundles all tooling, so you can swap tools or tweak the flow without disrupting devs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Instant code comprehension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even for unfamiliar repos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800"/>
              <a:buChar char="●"/>
            </a:pPr>
            <a:r>
              <a:rPr b="1"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Live, in-IDE debugging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production-like clusters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73d741f5de_0_53"/>
          <p:cNvSpPr/>
          <p:nvPr/>
        </p:nvSpPr>
        <p:spPr>
          <a:xfrm>
            <a:off x="379725" y="818250"/>
            <a:ext cx="8236200" cy="1801500"/>
          </a:xfrm>
          <a:prstGeom prst="roundRect">
            <a:avLst>
              <a:gd fmla="val 4262" name="adj"/>
            </a:avLst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373d741f5de_0_53"/>
          <p:cNvSpPr txBox="1"/>
          <p:nvPr/>
        </p:nvSpPr>
        <p:spPr>
          <a:xfrm>
            <a:off x="275944" y="-13296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 sz="200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373d741f5de_0_53"/>
          <p:cNvSpPr txBox="1"/>
          <p:nvPr/>
        </p:nvSpPr>
        <p:spPr>
          <a:xfrm>
            <a:off x="151525" y="765550"/>
            <a:ext cx="8692200" cy="18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373d741f5de_0_53"/>
          <p:cNvSpPr txBox="1"/>
          <p:nvPr/>
        </p:nvSpPr>
        <p:spPr>
          <a:xfrm>
            <a:off x="562850" y="942600"/>
            <a:ext cx="8153400" cy="18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DevOps survey showing 69 % of developers lose ≥ 8 hours per week - </a:t>
            </a:r>
            <a:r>
              <a:rPr i="1" lang="en-CA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devops.com</a:t>
            </a:r>
            <a:endParaRPr i="1" sz="12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Cortex report indicating 58 % of leaders see &gt; 5 hours/week lost - </a:t>
            </a:r>
            <a:r>
              <a:rPr i="1" lang="en-CA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cortex.io</a:t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Article outlining DORA metrics and elite vs low performance benchmarks - </a:t>
            </a:r>
            <a:r>
              <a:rPr i="1" lang="en-CA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datadoghq.com</a:t>
            </a:r>
            <a:endParaRPr i="1" sz="12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Report showing improvements in customer satisfaction and employee experience from boosting developer productivity - </a:t>
            </a:r>
            <a:r>
              <a:rPr i="1" lang="en-CA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mckinsey.com</a:t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73d741f5de_0_99"/>
          <p:cNvSpPr txBox="1"/>
          <p:nvPr/>
        </p:nvSpPr>
        <p:spPr>
          <a:xfrm>
            <a:off x="359994" y="-16511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Demo Code</a:t>
            </a:r>
            <a:endParaRPr b="1" sz="200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373d741f5de_0_99"/>
          <p:cNvSpPr txBox="1"/>
          <p:nvPr/>
        </p:nvSpPr>
        <p:spPr>
          <a:xfrm>
            <a:off x="2735475" y="4313700"/>
            <a:ext cx="3652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CA" sz="180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Get the Slides &amp; Demo Code</a:t>
            </a:r>
            <a:endParaRPr sz="18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373d741f5de_0_99"/>
          <p:cNvSpPr txBox="1"/>
          <p:nvPr/>
        </p:nvSpPr>
        <p:spPr>
          <a:xfrm>
            <a:off x="2573775" y="769550"/>
            <a:ext cx="45852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https://github.com/RaghuChandrasekaran/kubecon-india-2025/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373d741f5de_0_99" title="qr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1240850"/>
            <a:ext cx="2821513" cy="282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73d741f5de_0_16"/>
          <p:cNvSpPr/>
          <p:nvPr/>
        </p:nvSpPr>
        <p:spPr>
          <a:xfrm>
            <a:off x="4987725" y="1136500"/>
            <a:ext cx="3152700" cy="3431100"/>
          </a:xfrm>
          <a:prstGeom prst="roundRect">
            <a:avLst>
              <a:gd fmla="val 4262" name="adj"/>
            </a:avLst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373d741f5de_0_16"/>
          <p:cNvSpPr/>
          <p:nvPr/>
        </p:nvSpPr>
        <p:spPr>
          <a:xfrm>
            <a:off x="829350" y="1136500"/>
            <a:ext cx="3152700" cy="3431100"/>
          </a:xfrm>
          <a:prstGeom prst="roundRect">
            <a:avLst>
              <a:gd fmla="val 4262" name="adj"/>
            </a:avLst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373d741f5de_0_16"/>
          <p:cNvSpPr txBox="1"/>
          <p:nvPr/>
        </p:nvSpPr>
        <p:spPr>
          <a:xfrm>
            <a:off x="308444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Thank you, Let’s Connect</a:t>
            </a:r>
            <a:endParaRPr b="1" sz="200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373d741f5de_0_16"/>
          <p:cNvSpPr txBox="1"/>
          <p:nvPr/>
        </p:nvSpPr>
        <p:spPr>
          <a:xfrm>
            <a:off x="829350" y="1259975"/>
            <a:ext cx="3168600" cy="4611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Raghu Chandrasekaran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373d741f5de_0_16"/>
          <p:cNvSpPr txBox="1"/>
          <p:nvPr/>
        </p:nvSpPr>
        <p:spPr>
          <a:xfrm>
            <a:off x="8704525" y="1224525"/>
            <a:ext cx="45852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373d741f5de_0_16" title="qr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688" y="1838625"/>
            <a:ext cx="2481825" cy="24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373d741f5de_0_16" title="qrco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425" y="1838625"/>
            <a:ext cx="2415400" cy="24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373d741f5de_0_16"/>
          <p:cNvSpPr txBox="1"/>
          <p:nvPr/>
        </p:nvSpPr>
        <p:spPr>
          <a:xfrm>
            <a:off x="4987875" y="1259975"/>
            <a:ext cx="3168600" cy="4611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Naveenkumar Kumanan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22f854389_0_9"/>
          <p:cNvSpPr txBox="1"/>
          <p:nvPr/>
        </p:nvSpPr>
        <p:spPr>
          <a:xfrm>
            <a:off x="276819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-CA" sz="200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About Us</a:t>
            </a:r>
            <a:endParaRPr b="1" i="0" sz="2000" u="none" cap="none" strike="noStrik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3722f854389_0_9" title="WhatsApp Image 2025-07-30 at 8.25.23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650" y="1108858"/>
            <a:ext cx="1629600" cy="20958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g3722f854389_0_9" title="ID_Car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250" y="1122925"/>
            <a:ext cx="1629600" cy="20676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g3722f854389_0_9"/>
          <p:cNvSpPr txBox="1"/>
          <p:nvPr/>
        </p:nvSpPr>
        <p:spPr>
          <a:xfrm>
            <a:off x="1803450" y="3368350"/>
            <a:ext cx="2227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Raghu Chandrasekaran</a:t>
            </a: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Solutions Architect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722f854389_0_9"/>
          <p:cNvSpPr txBox="1"/>
          <p:nvPr/>
        </p:nvSpPr>
        <p:spPr>
          <a:xfrm>
            <a:off x="4738850" y="3368350"/>
            <a:ext cx="2467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Naveenkumar Kumanan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Development Engineer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3722f854389_0_9" title="Logo Jpg-10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1056" y="4085046"/>
            <a:ext cx="1171989" cy="2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722f854389_0_9" title="Logo Jpg-10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6456" y="4085046"/>
            <a:ext cx="1171989" cy="2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2963a97b3_0_35"/>
          <p:cNvSpPr txBox="1"/>
          <p:nvPr/>
        </p:nvSpPr>
        <p:spPr>
          <a:xfrm>
            <a:off x="207600" y="522800"/>
            <a:ext cx="49761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1300" u="none" cap="none" strike="noStrike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Aditya’s first week at Clusterly:</a:t>
            </a:r>
            <a:endParaRPr b="1" i="0" sz="1300" u="none" cap="none" strike="noStrike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Clusterly an e-commerce giant has polyglot microservices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His </a:t>
            </a:r>
            <a:r>
              <a:rPr b="1" i="1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</a:t>
            </a: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assignment - Fix a simple bug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72963a97b3_0_35"/>
          <p:cNvSpPr txBox="1"/>
          <p:nvPr/>
        </p:nvSpPr>
        <p:spPr>
          <a:xfrm>
            <a:off x="980175" y="50803"/>
            <a:ext cx="7886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000" u="none" cap="none" strike="noStrik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Meet Aditya: Week 1 at Clusterly </a:t>
            </a:r>
            <a:endParaRPr/>
          </a:p>
        </p:txBody>
      </p:sp>
      <p:pic>
        <p:nvPicPr>
          <p:cNvPr id="246" name="Google Shape;246;g372963a97b3_0_35" title="ChatGPT Image Jul 27, 2025, 09_22_18 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72963a97b3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50" y="1450825"/>
            <a:ext cx="8511898" cy="325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72963a97b3_0_35"/>
          <p:cNvSpPr txBox="1"/>
          <p:nvPr/>
        </p:nvSpPr>
        <p:spPr>
          <a:xfrm>
            <a:off x="1905425" y="4761750"/>
            <a:ext cx="63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inspired by</a:t>
            </a:r>
            <a:r>
              <a:rPr lang="en-CA" sz="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CA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@venkataravuri</a:t>
            </a:r>
            <a:r>
              <a:rPr lang="en-CA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's </a:t>
            </a:r>
            <a:r>
              <a:rPr lang="en-CA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ecommerce-microservices-sample</a:t>
            </a:r>
            <a:r>
              <a:rPr lang="en-CA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Forked and customized for the fictitious Clusterly e-commerce app.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372963a97b3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273" y="1132914"/>
            <a:ext cx="2877673" cy="287767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72963a97b3_0_123"/>
          <p:cNvSpPr/>
          <p:nvPr/>
        </p:nvSpPr>
        <p:spPr>
          <a:xfrm>
            <a:off x="4263317" y="982133"/>
            <a:ext cx="3525900" cy="834900"/>
          </a:xfrm>
          <a:prstGeom prst="wedgeEllipseCallout">
            <a:avLst>
              <a:gd fmla="val -39204" name="adj1"/>
              <a:gd fmla="val 71257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Excited to build the Cart backend! Let’s ship innovation 😄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72963a97b3_0_123"/>
          <p:cNvSpPr txBox="1"/>
          <p:nvPr/>
        </p:nvSpPr>
        <p:spPr>
          <a:xfrm>
            <a:off x="4499219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56" name="Google Shape;256;g372963a97b3_0_123"/>
          <p:cNvSpPr/>
          <p:nvPr/>
        </p:nvSpPr>
        <p:spPr>
          <a:xfrm>
            <a:off x="4600396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372963a97b3_0_123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000" u="none" cap="none" strike="noStrik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b="1" i="0" sz="2000" u="none" cap="none" strike="noStrik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372963a97b3_0_123" title="ChatGPT Image Jul 27, 2025, 09_22_18 PM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372963a97b3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273" y="1132914"/>
            <a:ext cx="2877673" cy="287767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72963a97b3_0_132"/>
          <p:cNvSpPr/>
          <p:nvPr/>
        </p:nvSpPr>
        <p:spPr>
          <a:xfrm>
            <a:off x="4263317" y="982133"/>
            <a:ext cx="3525900" cy="834900"/>
          </a:xfrm>
          <a:prstGeom prst="wedgeEllipseCallout">
            <a:avLst>
              <a:gd fmla="val -39204" name="adj1"/>
              <a:gd fmla="val 71257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r>
              <a:rPr lang="en-CA" sz="1200">
                <a:solidFill>
                  <a:schemeClr val="dk1"/>
                </a:solidFill>
              </a:rPr>
              <a:t> Dependency</a:t>
            </a: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No worries, spinning it up 😌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72963a97b3_0_132"/>
          <p:cNvSpPr txBox="1"/>
          <p:nvPr/>
        </p:nvSpPr>
        <p:spPr>
          <a:xfrm>
            <a:off x="4499219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66" name="Google Shape;266;g372963a97b3_0_132"/>
          <p:cNvSpPr/>
          <p:nvPr/>
        </p:nvSpPr>
        <p:spPr>
          <a:xfrm>
            <a:off x="4600396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72963a97b3_0_132"/>
          <p:cNvSpPr txBox="1"/>
          <p:nvPr/>
        </p:nvSpPr>
        <p:spPr>
          <a:xfrm>
            <a:off x="6098055" y="316434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268" name="Google Shape;268;g372963a97b3_0_132"/>
          <p:cNvSpPr/>
          <p:nvPr/>
        </p:nvSpPr>
        <p:spPr>
          <a:xfrm>
            <a:off x="6470741" y="2548617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g372963a97b3_0_132"/>
          <p:cNvCxnSpPr/>
          <p:nvPr/>
        </p:nvCxnSpPr>
        <p:spPr>
          <a:xfrm>
            <a:off x="5768788" y="2904565"/>
            <a:ext cx="4494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0" name="Google Shape;270;g372963a97b3_0_132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000" u="none" cap="none" strike="noStrik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b="1" i="0" sz="2000" u="none" cap="none" strike="noStrik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372963a97b3_0_132" title="ChatGPT Image Jul 27, 2025, 09_22_18 PM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72963a97b3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273" y="1132914"/>
            <a:ext cx="2877673" cy="287767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72963a97b3_0_144"/>
          <p:cNvSpPr/>
          <p:nvPr/>
        </p:nvSpPr>
        <p:spPr>
          <a:xfrm>
            <a:off x="4263317" y="982133"/>
            <a:ext cx="3525900" cy="834900"/>
          </a:xfrm>
          <a:prstGeom prst="wedgeEllipseCallout">
            <a:avLst>
              <a:gd fmla="val -39204" name="adj1"/>
              <a:gd fmla="val 71257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 API </a:t>
            </a:r>
            <a:r>
              <a:rPr lang="en-CA" sz="1200">
                <a:solidFill>
                  <a:schemeClr val="dk1"/>
                </a:solidFill>
              </a:rPr>
              <a:t>up and running -</a:t>
            </a: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CA" sz="1200">
                <a:solidFill>
                  <a:schemeClr val="dk1"/>
                </a:solidFill>
              </a:rPr>
              <a:t>Next </a:t>
            </a: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 UI 🙂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72963a97b3_0_144"/>
          <p:cNvSpPr txBox="1"/>
          <p:nvPr/>
        </p:nvSpPr>
        <p:spPr>
          <a:xfrm>
            <a:off x="4499219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79" name="Google Shape;279;g372963a97b3_0_144"/>
          <p:cNvSpPr/>
          <p:nvPr/>
        </p:nvSpPr>
        <p:spPr>
          <a:xfrm>
            <a:off x="4600396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72963a97b3_0_144"/>
          <p:cNvSpPr txBox="1"/>
          <p:nvPr/>
        </p:nvSpPr>
        <p:spPr>
          <a:xfrm>
            <a:off x="6098055" y="316434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281" name="Google Shape;281;g372963a97b3_0_144"/>
          <p:cNvSpPr/>
          <p:nvPr/>
        </p:nvSpPr>
        <p:spPr>
          <a:xfrm>
            <a:off x="6470741" y="2548617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g372963a97b3_0_144"/>
          <p:cNvCxnSpPr/>
          <p:nvPr/>
        </p:nvCxnSpPr>
        <p:spPr>
          <a:xfrm>
            <a:off x="5768788" y="2904565"/>
            <a:ext cx="4494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3" name="Google Shape;283;g372963a97b3_0_144"/>
          <p:cNvSpPr txBox="1"/>
          <p:nvPr/>
        </p:nvSpPr>
        <p:spPr>
          <a:xfrm>
            <a:off x="7574674" y="314204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284" name="Google Shape;284;g372963a97b3_0_144"/>
          <p:cNvSpPr/>
          <p:nvPr/>
        </p:nvSpPr>
        <p:spPr>
          <a:xfrm>
            <a:off x="7856349" y="2388005"/>
            <a:ext cx="706200" cy="68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g372963a97b3_0_144"/>
          <p:cNvCxnSpPr/>
          <p:nvPr/>
        </p:nvCxnSpPr>
        <p:spPr>
          <a:xfrm>
            <a:off x="7302314" y="2904565"/>
            <a:ext cx="4494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6" name="Google Shape;286;g372963a97b3_0_144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000" u="none" cap="none" strike="noStrik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b="1" i="0" sz="2000" u="none" cap="none" strike="noStrik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g372963a97b3_0_144" title="ChatGPT Image Jul 27, 2025, 09_22_18 PM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372963a97b3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320" y="1294278"/>
            <a:ext cx="2723028" cy="272302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72963a97b3_0_159"/>
          <p:cNvSpPr/>
          <p:nvPr/>
        </p:nvSpPr>
        <p:spPr>
          <a:xfrm>
            <a:off x="4263317" y="982133"/>
            <a:ext cx="3525900" cy="834900"/>
          </a:xfrm>
          <a:prstGeom prst="wedgeEllipseCallout">
            <a:avLst>
              <a:gd fmla="val -39204" name="adj1"/>
              <a:gd fmla="val 71257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Wait… Store UI needs</a:t>
            </a:r>
            <a:r>
              <a:rPr lang="en-CA" sz="1200">
                <a:solidFill>
                  <a:schemeClr val="dk1"/>
                </a:solidFill>
              </a:rPr>
              <a:t> </a:t>
            </a: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service for real items? 🤨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72963a97b3_0_159"/>
          <p:cNvSpPr txBox="1"/>
          <p:nvPr/>
        </p:nvSpPr>
        <p:spPr>
          <a:xfrm>
            <a:off x="4499219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95" name="Google Shape;295;g372963a97b3_0_159"/>
          <p:cNvSpPr/>
          <p:nvPr/>
        </p:nvSpPr>
        <p:spPr>
          <a:xfrm>
            <a:off x="4600396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372963a97b3_0_159"/>
          <p:cNvSpPr txBox="1"/>
          <p:nvPr/>
        </p:nvSpPr>
        <p:spPr>
          <a:xfrm>
            <a:off x="6098055" y="316434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297" name="Google Shape;297;g372963a97b3_0_159"/>
          <p:cNvSpPr/>
          <p:nvPr/>
        </p:nvSpPr>
        <p:spPr>
          <a:xfrm>
            <a:off x="6470741" y="2548617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g372963a97b3_0_159"/>
          <p:cNvCxnSpPr/>
          <p:nvPr/>
        </p:nvCxnSpPr>
        <p:spPr>
          <a:xfrm>
            <a:off x="5768788" y="2904565"/>
            <a:ext cx="4494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9" name="Google Shape;299;g372963a97b3_0_159"/>
          <p:cNvSpPr txBox="1"/>
          <p:nvPr/>
        </p:nvSpPr>
        <p:spPr>
          <a:xfrm>
            <a:off x="7574674" y="314204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300" name="Google Shape;300;g372963a97b3_0_159"/>
          <p:cNvSpPr/>
          <p:nvPr/>
        </p:nvSpPr>
        <p:spPr>
          <a:xfrm>
            <a:off x="7856349" y="2388005"/>
            <a:ext cx="706200" cy="68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72963a97b3_0_159"/>
          <p:cNvSpPr txBox="1"/>
          <p:nvPr/>
        </p:nvSpPr>
        <p:spPr>
          <a:xfrm>
            <a:off x="7527049" y="4725753"/>
            <a:ext cx="1492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Microservice</a:t>
            </a:r>
            <a:endParaRPr/>
          </a:p>
        </p:txBody>
      </p:sp>
      <p:sp>
        <p:nvSpPr>
          <p:cNvPr id="302" name="Google Shape;302;g372963a97b3_0_159"/>
          <p:cNvSpPr/>
          <p:nvPr/>
        </p:nvSpPr>
        <p:spPr>
          <a:xfrm>
            <a:off x="7825070" y="3951898"/>
            <a:ext cx="658500" cy="7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g372963a97b3_0_159"/>
          <p:cNvCxnSpPr/>
          <p:nvPr/>
        </p:nvCxnSpPr>
        <p:spPr>
          <a:xfrm>
            <a:off x="7302314" y="2904565"/>
            <a:ext cx="4494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4" name="Google Shape;304;g372963a97b3_0_159"/>
          <p:cNvCxnSpPr/>
          <p:nvPr/>
        </p:nvCxnSpPr>
        <p:spPr>
          <a:xfrm>
            <a:off x="8113059" y="3502097"/>
            <a:ext cx="0" cy="3510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5" name="Google Shape;305;g372963a97b3_0_159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000" u="none" cap="none" strike="noStrik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b="1" i="0" sz="2000" u="none" cap="none" strike="noStrik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372963a97b3_0_159" title="ChatGPT Image Jul 27, 2025, 09_22_18 PM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372963a97b3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320" y="1294278"/>
            <a:ext cx="2723028" cy="272302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72963a97b3_0_177"/>
          <p:cNvSpPr txBox="1"/>
          <p:nvPr/>
        </p:nvSpPr>
        <p:spPr>
          <a:xfrm>
            <a:off x="4499219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313" name="Google Shape;313;g372963a97b3_0_177"/>
          <p:cNvSpPr/>
          <p:nvPr/>
        </p:nvSpPr>
        <p:spPr>
          <a:xfrm>
            <a:off x="4600396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72963a97b3_0_177"/>
          <p:cNvSpPr txBox="1"/>
          <p:nvPr/>
        </p:nvSpPr>
        <p:spPr>
          <a:xfrm>
            <a:off x="6098055" y="316434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315" name="Google Shape;315;g372963a97b3_0_177"/>
          <p:cNvSpPr/>
          <p:nvPr/>
        </p:nvSpPr>
        <p:spPr>
          <a:xfrm>
            <a:off x="6470741" y="2548617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g372963a97b3_0_177"/>
          <p:cNvCxnSpPr/>
          <p:nvPr/>
        </p:nvCxnSpPr>
        <p:spPr>
          <a:xfrm>
            <a:off x="5768788" y="2904565"/>
            <a:ext cx="4494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7" name="Google Shape;317;g372963a97b3_0_177"/>
          <p:cNvSpPr txBox="1"/>
          <p:nvPr/>
        </p:nvSpPr>
        <p:spPr>
          <a:xfrm>
            <a:off x="7574674" y="314204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318" name="Google Shape;318;g372963a97b3_0_177"/>
          <p:cNvSpPr/>
          <p:nvPr/>
        </p:nvSpPr>
        <p:spPr>
          <a:xfrm>
            <a:off x="7856349" y="2388005"/>
            <a:ext cx="706200" cy="68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72963a97b3_0_177"/>
          <p:cNvSpPr txBox="1"/>
          <p:nvPr/>
        </p:nvSpPr>
        <p:spPr>
          <a:xfrm>
            <a:off x="7527049" y="4725753"/>
            <a:ext cx="1492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Microservice</a:t>
            </a:r>
            <a:endParaRPr/>
          </a:p>
        </p:txBody>
      </p:sp>
      <p:sp>
        <p:nvSpPr>
          <p:cNvPr id="320" name="Google Shape;320;g372963a97b3_0_177"/>
          <p:cNvSpPr/>
          <p:nvPr/>
        </p:nvSpPr>
        <p:spPr>
          <a:xfrm>
            <a:off x="7825070" y="3951898"/>
            <a:ext cx="658500" cy="7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72963a97b3_0_177"/>
          <p:cNvSpPr txBox="1"/>
          <p:nvPr/>
        </p:nvSpPr>
        <p:spPr>
          <a:xfrm>
            <a:off x="5877745" y="4725753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 DB</a:t>
            </a:r>
            <a:endParaRPr/>
          </a:p>
        </p:txBody>
      </p:sp>
      <p:sp>
        <p:nvSpPr>
          <p:cNvPr id="322" name="Google Shape;322;g372963a97b3_0_177"/>
          <p:cNvSpPr/>
          <p:nvPr/>
        </p:nvSpPr>
        <p:spPr>
          <a:xfrm>
            <a:off x="6160550" y="3951898"/>
            <a:ext cx="704100" cy="741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g372963a97b3_0_177"/>
          <p:cNvCxnSpPr/>
          <p:nvPr/>
        </p:nvCxnSpPr>
        <p:spPr>
          <a:xfrm>
            <a:off x="7302314" y="2904565"/>
            <a:ext cx="4494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4" name="Google Shape;324;g372963a97b3_0_177"/>
          <p:cNvCxnSpPr/>
          <p:nvPr/>
        </p:nvCxnSpPr>
        <p:spPr>
          <a:xfrm>
            <a:off x="8113059" y="3502097"/>
            <a:ext cx="0" cy="3510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5" name="Google Shape;325;g372963a97b3_0_177"/>
          <p:cNvCxnSpPr/>
          <p:nvPr/>
        </p:nvCxnSpPr>
        <p:spPr>
          <a:xfrm rot="10800000">
            <a:off x="7129849" y="4334952"/>
            <a:ext cx="397200" cy="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6" name="Google Shape;326;g372963a97b3_0_177"/>
          <p:cNvSpPr/>
          <p:nvPr/>
        </p:nvSpPr>
        <p:spPr>
          <a:xfrm>
            <a:off x="4263317" y="982133"/>
            <a:ext cx="3525900" cy="834900"/>
          </a:xfrm>
          <a:prstGeom prst="wedgeEllipseCallout">
            <a:avLst>
              <a:gd fmla="val -39204" name="adj1"/>
              <a:gd fmla="val 71257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Oh great, Product needs Mongo running too 😤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372963a97b3_0_177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000" u="none" cap="none" strike="noStrik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b="1" i="0" sz="2000" u="none" cap="none" strike="noStrik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372963a97b3_0_177" title="ChatGPT Image Jul 27, 2025, 09_22_18 PM.pn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ppViewX ">
      <a:dk1>
        <a:srgbClr val="12122C"/>
      </a:dk1>
      <a:lt1>
        <a:srgbClr val="FFFFFF"/>
      </a:lt1>
      <a:dk2>
        <a:srgbClr val="EE4137"/>
      </a:dk2>
      <a:lt2>
        <a:srgbClr val="EAF3F7"/>
      </a:lt2>
      <a:accent1>
        <a:srgbClr val="5103F5"/>
      </a:accent1>
      <a:accent2>
        <a:srgbClr val="5103F5"/>
      </a:accent2>
      <a:accent3>
        <a:srgbClr val="EAF3F7"/>
      </a:accent3>
      <a:accent4>
        <a:srgbClr val="12122C"/>
      </a:accent4>
      <a:accent5>
        <a:srgbClr val="EE4137"/>
      </a:accent5>
      <a:accent6>
        <a:srgbClr val="EE4137"/>
      </a:accent6>
      <a:hlink>
        <a:srgbClr val="4A00FF"/>
      </a:hlink>
      <a:folHlink>
        <a:srgbClr val="4B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2019-07-29T21:37:05Z</dcterms:created>
  <dc:creator>Alex Contini</dc:creator>
</cp:coreProperties>
</file>